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B77C22F-E9DC-4560-B2EE-4CF5CD81BFD2}">
  <a:tblStyle styleId="{9B77C22F-E9DC-4560-B2EE-4CF5CD81BFD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ed17b87849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ed17b8784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AG-0ZfpaLey6rJMIdwY5otFX_CnxQE04xhbEebmxtws/copy?usp=sharing" TargetMode="External"/><Relationship Id="rId5" Type="http://schemas.openxmlformats.org/officeDocument/2006/relationships/hyperlink" Target="https://docs.google.com/presentation/d/1fu6kugX_kwMHLbNQ4U5NKSO0yKrbT244AwYaczSIu2A/copy?usp=sharing" TargetMode="External"/><Relationship Id="rId6" Type="http://schemas.openxmlformats.org/officeDocument/2006/relationships/hyperlink" Target="https://docs.google.com/presentation/d/1GKEMg1Uc5957vem0q0xEgCOZFfUDRiQJB23OZRj3HIo/copy#slide=id.p1" TargetMode="External"/><Relationship Id="rId7"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wupzamgrAVnGY0U959cV09M3CcWAQB4igj1DzvZM4ig/copy?usp=sharing" TargetMode="External"/><Relationship Id="rId5" Type="http://schemas.openxmlformats.org/officeDocument/2006/relationships/hyperlink" Target="https://docs.google.com/presentation/d/1JRILjTYcBatUYwcYsxbPp_NvuiXGrn_7MmIN36whQbE/copy?usp=sharing" TargetMode="External"/><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zL9SMalL1rnw62waU59dN6gbvOkeo3LwT_QX4aIT7LY/copy?usp=sharing" TargetMode="External"/><Relationship Id="rId5" Type="http://schemas.openxmlformats.org/officeDocument/2006/relationships/hyperlink" Target="https://www.youtube.com/watch?v=IudFA9GfqlE&amp;t=1s" TargetMode="External"/><Relationship Id="rId6" Type="http://schemas.openxmlformats.org/officeDocument/2006/relationships/image" Target="../media/image2.png"/><Relationship Id="rId7"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709188"/>
          <a:ext cx="3000000" cy="3000000"/>
        </p:xfrm>
        <a:graphic>
          <a:graphicData uri="http://schemas.openxmlformats.org/drawingml/2006/table">
            <a:tbl>
              <a:tblPr>
                <a:noFill/>
                <a:tableStyleId>{9B77C22F-E9DC-4560-B2EE-4CF5CD81BFD2}</a:tableStyleId>
              </a:tblPr>
              <a:tblGrid>
                <a:gridCol w="1458775"/>
                <a:gridCol w="3684800"/>
                <a:gridCol w="3910450"/>
              </a:tblGrid>
              <a:tr h="39957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b="1" lang="en">
                          <a:latin typeface="Inter"/>
                          <a:ea typeface="Inter"/>
                          <a:cs typeface="Inter"/>
                          <a:sym typeface="Inter"/>
                        </a:rPr>
                        <a:t>LESSON 2: Creation Stories</a:t>
                      </a:r>
                      <a:endParaRPr b="1">
                        <a:latin typeface="Inter"/>
                        <a:ea typeface="Inter"/>
                        <a:cs typeface="Inter"/>
                        <a:sym typeface="Inter"/>
                      </a:endParaRPr>
                    </a:p>
                  </a:txBody>
                  <a:tcPr marT="91425" marB="91425" marR="91425" marL="91425"/>
                </a:tc>
                <a:tc hMerge="1"/>
              </a:tr>
              <a:tr h="584000">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does oral history contribute to </a:t>
                      </a:r>
                      <a:r>
                        <a:rPr lang="en" sz="1200">
                          <a:solidFill>
                            <a:schemeClr val="dk1"/>
                          </a:solidFill>
                          <a:latin typeface="Inter"/>
                          <a:ea typeface="Inter"/>
                          <a:cs typeface="Inter"/>
                          <a:sym typeface="Inter"/>
                        </a:rPr>
                        <a:t>the crafting of a historical narrative?</a:t>
                      </a:r>
                      <a:endParaRPr sz="1200">
                        <a:solidFill>
                          <a:schemeClr val="dk1"/>
                        </a:solidFill>
                        <a:latin typeface="Inter"/>
                        <a:ea typeface="Inter"/>
                        <a:cs typeface="Inter"/>
                        <a:sym typeface="Inter"/>
                      </a:endParaRPr>
                    </a:p>
                  </a:txBody>
                  <a:tcPr marT="91425" marB="91425" marR="91425" marL="91425"/>
                </a:tc>
                <a:tc hMerge="1"/>
              </a:tr>
              <a:tr h="4271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7.1, 7.3</a:t>
                      </a:r>
                      <a:endParaRPr sz="1200">
                        <a:solidFill>
                          <a:schemeClr val="dk1"/>
                        </a:solidFill>
                        <a:latin typeface="Inter"/>
                        <a:ea typeface="Inter"/>
                        <a:cs typeface="Inter"/>
                        <a:sym typeface="Inter"/>
                      </a:endParaRPr>
                    </a:p>
                  </a:txBody>
                  <a:tcPr marT="91425" marB="91425" marR="91425" marL="91425"/>
                </a:tc>
                <a:tc hMerge="1"/>
              </a:tr>
              <a:tr h="584000">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Historical Empathy</a:t>
                      </a:r>
                      <a:endParaRPr sz="1200">
                        <a:solidFill>
                          <a:schemeClr val="dk1"/>
                        </a:solidFill>
                        <a:latin typeface="Inter"/>
                        <a:ea typeface="Inter"/>
                        <a:cs typeface="Inter"/>
                        <a:sym typeface="Inter"/>
                      </a:endParaRPr>
                    </a:p>
                  </a:txBody>
                  <a:tcPr marT="91425" marB="91425" marR="91425" marL="91425"/>
                </a:tc>
                <a:tc hMerge="1"/>
              </a:tr>
              <a:tr h="5532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Option 1- Frayer Model Vocabulary: Oral History</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Option 2- Notice, Wonder, Think </a:t>
                      </a:r>
                      <a:endParaRPr sz="1200">
                        <a:latin typeface="Inter"/>
                        <a:ea typeface="Inter"/>
                        <a:cs typeface="Inter"/>
                        <a:sym typeface="Inter"/>
                      </a:endParaRPr>
                    </a:p>
                  </a:txBody>
                  <a:tcPr marT="91425" marB="91425" marR="91425" marL="91425"/>
                </a:tc>
                <a:tc hMerge="1"/>
              </a:tr>
              <a:tr h="110660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4"/>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solidFill>
                          <a:schemeClr val="dk1"/>
                        </a:solidFill>
                        <a:latin typeface="Inter"/>
                        <a:ea typeface="Inter"/>
                        <a:cs typeface="Inter"/>
                        <a:sym typeface="Inter"/>
                      </a:endParaRPr>
                    </a:p>
                  </a:txBody>
                  <a:tcPr marT="91425" marB="91425" marR="91425" marL="91425"/>
                </a:tc>
              </a:tr>
              <a:tr h="5532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Introduce students to the important skill of Historical Empathy. Use this to launch into an brief preview of Native American Storytelling and Indigenous creation stories.</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65987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5"/>
                        </a:rPr>
                        <a:t>What is Historical Empathy</a:t>
                      </a:r>
                      <a:r>
                        <a:rPr lang="en" sz="1200">
                          <a:solidFill>
                            <a:schemeClr val="dk1"/>
                          </a:solidFill>
                          <a:latin typeface="Inter"/>
                          <a:ea typeface="Inter"/>
                          <a:cs typeface="Inter"/>
                          <a:sym typeface="Inter"/>
                        </a:rPr>
                        <a:t>” and discuss importance of this skill</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students to share their answers to the Practice section.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Oral History using the </a:t>
                      </a:r>
                      <a:r>
                        <a:rPr lang="en" sz="1200" u="sng">
                          <a:solidFill>
                            <a:schemeClr val="hlink"/>
                          </a:solidFill>
                          <a:latin typeface="Inter"/>
                          <a:ea typeface="Inter"/>
                          <a:cs typeface="Inter"/>
                          <a:sym typeface="Inter"/>
                          <a:hlinkClick r:id="rId6"/>
                        </a:rPr>
                        <a:t>Indigenous Storytelling</a:t>
                      </a:r>
                      <a:r>
                        <a:rPr lang="en" sz="1200">
                          <a:solidFill>
                            <a:schemeClr val="dk1"/>
                          </a:solidFill>
                          <a:latin typeface="Inter"/>
                          <a:ea typeface="Inter"/>
                          <a:cs typeface="Inter"/>
                          <a:sym typeface="Inter"/>
                        </a:rPr>
                        <a:t> Presentation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“What is Historical Empathy Graphic Organizer</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Contribute answers to class discussion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Listen and ask </a:t>
                      </a:r>
                      <a:r>
                        <a:rPr lang="en" sz="1200">
                          <a:solidFill>
                            <a:schemeClr val="dk1"/>
                          </a:solidFill>
                          <a:latin typeface="Inter"/>
                          <a:ea typeface="Inter"/>
                          <a:cs typeface="Inter"/>
                          <a:sym typeface="Inter"/>
                        </a:rPr>
                        <a:t>questions</a:t>
                      </a:r>
                      <a:r>
                        <a:rPr lang="en" sz="1200">
                          <a:solidFill>
                            <a:schemeClr val="dk1"/>
                          </a:solidFill>
                          <a:latin typeface="Inter"/>
                          <a:ea typeface="Inter"/>
                          <a:cs typeface="Inter"/>
                          <a:sym typeface="Inter"/>
                        </a:rPr>
                        <a:t> about oral history and Native American Storytelling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Origins of the First Americans: Daily Lesson Plan (</a:t>
            </a:r>
            <a:r>
              <a:rPr lang="en" sz="1800">
                <a:latin typeface="Plus Jakarta Sans Medium"/>
                <a:ea typeface="Plus Jakarta Sans Medium"/>
                <a:cs typeface="Plus Jakarta Sans Medium"/>
                <a:sym typeface="Plus Jakarta Sans Medium"/>
              </a:rPr>
              <a:t>12</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763888"/>
          <a:ext cx="3000000" cy="3000000"/>
        </p:xfrm>
        <a:graphic>
          <a:graphicData uri="http://schemas.openxmlformats.org/drawingml/2006/table">
            <a:tbl>
              <a:tblPr>
                <a:noFill/>
                <a:tableStyleId>{9B77C22F-E9DC-4560-B2EE-4CF5CD81BFD2}</a:tableStyleId>
              </a:tblPr>
              <a:tblGrid>
                <a:gridCol w="1458775"/>
                <a:gridCol w="3684800"/>
                <a:gridCol w="3910450"/>
              </a:tblGrid>
              <a:tr h="45362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2: Creation Stories - Continued</a:t>
                      </a:r>
                      <a:endParaRPr>
                        <a:latin typeface="Inter"/>
                        <a:ea typeface="Inter"/>
                        <a:cs typeface="Inter"/>
                        <a:sym typeface="Inter"/>
                      </a:endParaRPr>
                    </a:p>
                  </a:txBody>
                  <a:tcPr marT="91425" marB="91425" marR="91425" marL="91425"/>
                </a:tc>
                <a:tc hMerge="1"/>
              </a:tr>
              <a:tr h="6951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In groups of two or three, students will engage with an Indigenous Creation Story to better understand the tradition of oral history. There are 10 Indigenous Creation Stories. You will need two groups per story. Depending on your class size, determine how many stories to include to ensure that two groups engage with each story.</a:t>
                      </a:r>
                      <a:endParaRPr sz="1200">
                        <a:solidFill>
                          <a:schemeClr val="dk1"/>
                        </a:solidFill>
                        <a:latin typeface="Inter"/>
                        <a:ea typeface="Inter"/>
                        <a:cs typeface="Inter"/>
                        <a:sym typeface="Inter"/>
                      </a:endParaRPr>
                    </a:p>
                  </a:txBody>
                  <a:tcPr marT="91425" marB="91425" marR="91425" marL="91425"/>
                </a:tc>
                <a:tc hMerge="1"/>
              </a:tr>
              <a:tr h="695175">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groups.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Using the last slide of the Indigenous Storytelling Presentation, provide instructions for students.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4"/>
                        </a:rPr>
                        <a:t>Indigenous Creation Stories Student Worksheet</a:t>
                      </a:r>
                      <a:r>
                        <a:rPr lang="en" sz="1200">
                          <a:solidFill>
                            <a:schemeClr val="dk1"/>
                          </a:solidFill>
                          <a:latin typeface="Inter"/>
                          <a:ea typeface="Inter"/>
                          <a:cs typeface="Inter"/>
                          <a:sym typeface="Inter"/>
                        </a:rPr>
                        <a:t> (groups of 2, 2 groups per story) and </a:t>
                      </a:r>
                      <a:r>
                        <a:rPr lang="en" sz="1200">
                          <a:solidFill>
                            <a:schemeClr val="dk1"/>
                          </a:solidFill>
                          <a:latin typeface="Inter"/>
                          <a:ea typeface="Inter"/>
                          <a:cs typeface="Inter"/>
                          <a:sym typeface="Inter"/>
                        </a:rPr>
                        <a:t>provide instructions</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Meet with partner, </a:t>
                      </a:r>
                      <a:r>
                        <a:rPr lang="en" sz="1200">
                          <a:solidFill>
                            <a:schemeClr val="dk1"/>
                          </a:solidFill>
                          <a:latin typeface="Inter"/>
                          <a:ea typeface="Inter"/>
                          <a:cs typeface="Inter"/>
                          <a:sym typeface="Inter"/>
                        </a:rPr>
                        <a:t>listen and read story,</a:t>
                      </a:r>
                      <a:r>
                        <a:rPr lang="en" sz="1200">
                          <a:solidFill>
                            <a:schemeClr val="dk1"/>
                          </a:solidFill>
                          <a:latin typeface="Inter"/>
                          <a:ea typeface="Inter"/>
                          <a:cs typeface="Inter"/>
                          <a:sym typeface="Inter"/>
                        </a:rPr>
                        <a:t> and answer worksheet questions.</a:t>
                      </a:r>
                      <a:endParaRPr sz="1200">
                        <a:solidFill>
                          <a:schemeClr val="dk1"/>
                        </a:solidFill>
                        <a:latin typeface="Inter"/>
                        <a:ea typeface="Inter"/>
                        <a:cs typeface="Inter"/>
                        <a:sym typeface="Inter"/>
                      </a:endParaRPr>
                    </a:p>
                  </a:txBody>
                  <a:tcPr marT="91425" marB="91425" marR="91425" marL="91425"/>
                </a:tc>
              </a:tr>
              <a:tr h="16297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participate in an inside/outside circle (visual and video explanation included in lesson resources on next page) to share information learned about Indigenous beliefs about creation. Have  students begin with the other group who learned the same creation story. They should compare their answers to the questions and write a brief summary about the story on their new worksheet. Then the students in the inside circle or lower row will rotate to the right. They will continue to fill out their new worksheet as they listen to each group share their information. After listening and taking notes about each group and story, students will work with their original partners to compare their story with one other story the took notes about. They will detail similarities and differences between the two stories. </a:t>
                      </a:r>
                      <a:endParaRPr sz="1200">
                        <a:solidFill>
                          <a:schemeClr val="dk1"/>
                        </a:solidFill>
                        <a:latin typeface="Inter"/>
                        <a:ea typeface="Inter"/>
                        <a:cs typeface="Inter"/>
                        <a:sym typeface="Inter"/>
                      </a:endParaRPr>
                    </a:p>
                  </a:txBody>
                  <a:tcPr marT="91425" marB="91425" marR="91425" marL="91425"/>
                </a:tc>
                <a:tc hMerge="1"/>
              </a:tr>
              <a:tr h="27430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Determine timing and room set up</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a:t>
                      </a:r>
                      <a:r>
                        <a:rPr lang="en" sz="1200" u="sng">
                          <a:solidFill>
                            <a:schemeClr val="hlink"/>
                          </a:solidFill>
                          <a:latin typeface="Inter"/>
                          <a:ea typeface="Inter"/>
                          <a:cs typeface="Inter"/>
                          <a:sym typeface="Inter"/>
                          <a:hlinkClick r:id="rId5"/>
                        </a:rPr>
                        <a:t>new group worksheet</a:t>
                      </a:r>
                      <a:r>
                        <a:rPr lang="en" sz="1200">
                          <a:solidFill>
                            <a:schemeClr val="dk1"/>
                          </a:solidFill>
                          <a:latin typeface="Inter"/>
                          <a:ea typeface="Inter"/>
                          <a:cs typeface="Inter"/>
                          <a:sym typeface="Inter"/>
                        </a:rPr>
                        <a:t> and instructions for student movement</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Meet in groups and rotate through circle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new group worksheet</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Origins of the First Americans: Daily Lesson Plan (</a:t>
            </a:r>
            <a:r>
              <a:rPr lang="en" sz="1800">
                <a:latin typeface="Plus Jakarta Sans Medium"/>
                <a:ea typeface="Plus Jakarta Sans Medium"/>
                <a:cs typeface="Plus Jakarta Sans Medium"/>
                <a:sym typeface="Plus Jakarta Sans Medium"/>
              </a:rPr>
              <a:t>12</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809863"/>
          <a:ext cx="3000000" cy="3000000"/>
        </p:xfrm>
        <a:graphic>
          <a:graphicData uri="http://schemas.openxmlformats.org/drawingml/2006/table">
            <a:tbl>
              <a:tblPr>
                <a:noFill/>
                <a:tableStyleId>{9B77C22F-E9DC-4560-B2EE-4CF5CD81BFD2}</a:tableStyleId>
              </a:tblPr>
              <a:tblGrid>
                <a:gridCol w="1458775"/>
                <a:gridCol w="3684800"/>
                <a:gridCol w="3910450"/>
              </a:tblGrid>
              <a:tr h="392275">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2: Creation Stories - Continued</a:t>
                      </a:r>
                      <a:endParaRPr>
                        <a:latin typeface="Inter"/>
                        <a:ea typeface="Inter"/>
                        <a:cs typeface="Inter"/>
                        <a:sym typeface="Inter"/>
                      </a:endParaRPr>
                    </a:p>
                  </a:txBody>
                  <a:tcPr marT="91425" marB="91425" marR="91425" marL="91425"/>
                </a:tc>
                <a:tc hMerge="1"/>
              </a:tr>
              <a:tr h="6806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Students will conclude the lesson with an application back to the skill of “Historical Empathy” by completing the </a:t>
                      </a:r>
                      <a:r>
                        <a:rPr lang="en" sz="1200" u="sng">
                          <a:solidFill>
                            <a:schemeClr val="hlink"/>
                          </a:solidFill>
                          <a:latin typeface="Inter"/>
                          <a:ea typeface="Inter"/>
                          <a:cs typeface="Inter"/>
                          <a:sym typeface="Inter"/>
                          <a:hlinkClick r:id="rId4"/>
                        </a:rPr>
                        <a:t>Historical Empathy Graphic Organizer.</a:t>
                      </a:r>
                      <a:r>
                        <a:rPr lang="en" sz="1200">
                          <a:latin typeface="Inter"/>
                          <a:ea typeface="Inter"/>
                          <a:cs typeface="Inter"/>
                          <a:sym typeface="Inter"/>
                        </a:rPr>
                        <a:t> </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90750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and explain directions for Historical Empathy Graphic Organizer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Historical Empathy Graphic Organizer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6492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RESOURCES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lnSpc>
                          <a:spcPct val="100000"/>
                        </a:lnSpc>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Inside/Outside Circle Explained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Origins of the First Americans: Daily Lesson Plan (</a:t>
            </a:r>
            <a:r>
              <a:rPr lang="en" sz="1800">
                <a:latin typeface="Plus Jakarta Sans Medium"/>
                <a:ea typeface="Plus Jakarta Sans Medium"/>
                <a:cs typeface="Plus Jakarta Sans Medium"/>
                <a:sym typeface="Plus Jakarta Sans Medium"/>
              </a:rPr>
              <a:t>12</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6">
            <a:alphaModFix/>
          </a:blip>
          <a:stretch>
            <a:fillRect/>
          </a:stretch>
        </p:blipFill>
        <p:spPr>
          <a:xfrm>
            <a:off x="279881" y="89249"/>
            <a:ext cx="816414" cy="338543"/>
          </a:xfrm>
          <a:prstGeom prst="rect">
            <a:avLst/>
          </a:prstGeom>
          <a:noFill/>
          <a:ln>
            <a:noFill/>
          </a:ln>
        </p:spPr>
      </p:pic>
      <p:pic>
        <p:nvPicPr>
          <p:cNvPr id="80" name="Google Shape;80;p15"/>
          <p:cNvPicPr preferRelativeResize="0"/>
          <p:nvPr/>
        </p:nvPicPr>
        <p:blipFill>
          <a:blip r:embed="rId7">
            <a:alphaModFix/>
          </a:blip>
          <a:stretch>
            <a:fillRect/>
          </a:stretch>
        </p:blipFill>
        <p:spPr>
          <a:xfrm>
            <a:off x="5724500" y="2907613"/>
            <a:ext cx="3720349" cy="3720349"/>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